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4"/>
  </p:notesMasterIdLst>
  <p:sldIdLst>
    <p:sldId id="256" r:id="rId2"/>
    <p:sldId id="280" r:id="rId3"/>
    <p:sldId id="281" r:id="rId4"/>
    <p:sldId id="286" r:id="rId5"/>
    <p:sldId id="287" r:id="rId6"/>
    <p:sldId id="282" r:id="rId7"/>
    <p:sldId id="288" r:id="rId8"/>
    <p:sldId id="283" r:id="rId9"/>
    <p:sldId id="284" r:id="rId10"/>
    <p:sldId id="289" r:id="rId11"/>
    <p:sldId id="290" r:id="rId12"/>
    <p:sldId id="265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5" autoAdjust="0"/>
    <p:restoredTop sz="94652" autoAdjust="0"/>
  </p:normalViewPr>
  <p:slideViewPr>
    <p:cSldViewPr>
      <p:cViewPr>
        <p:scale>
          <a:sx n="75" d="100"/>
          <a:sy n="75" d="100"/>
        </p:scale>
        <p:origin x="-1098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939A6C29-5DB9-44C6-ACBD-B502943BA1E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222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222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2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3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223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223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8BD79D2-1C8A-4388-9801-F3045280CE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FDD1AC-1ED6-4E50-95A1-B6A773735D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197891-9178-4910-BB5B-2270AE01A8F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CEB7C3-C50C-4426-8CD3-11DD1894642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93165F-2B52-4FBB-B79E-B8FA8CEFE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34DF50-6DBF-4548-96E9-A5B54E13E1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0D4F11-7F89-42D6-8A3B-6E4342AD9DC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98B150-178E-435B-B01E-4A7EBB3E886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10DF3C-3E7B-489D-B47B-1C8D25C6850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5D93E3-AE43-4C78-BE34-4331DB521B7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806BC2-E028-4B33-8941-F394747EB7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9A2D95A-C48B-42AC-84AB-1A3C66EC97E2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5120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0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51216" name="Picture 16" descr="ts-logo-izbor"/>
          <p:cNvPicPr>
            <a:picLocks noChangeAspect="1" noChangeArrowheads="1"/>
          </p:cNvPicPr>
          <p:nvPr userDrawn="1"/>
        </p:nvPicPr>
        <p:blipFill>
          <a:blip r:embed="rId13">
            <a:lum bright="36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5181600" y="5938838"/>
            <a:ext cx="35052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sz="5400"/>
              <a:t>Монитогинг спровођења закона и иницијативе (јул 2009 – март 2010)</a:t>
            </a:r>
            <a:endParaRPr lang="en-US" sz="54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r>
              <a:rPr lang="en-US"/>
              <a:t>25.</a:t>
            </a:r>
            <a:r>
              <a:rPr lang="sr-Cyrl-CS"/>
              <a:t> март</a:t>
            </a:r>
            <a:r>
              <a:rPr lang="en-US"/>
              <a:t> 2010</a:t>
            </a:r>
          </a:p>
          <a:p>
            <a:r>
              <a:rPr lang="sr-Cyrl-CS"/>
              <a:t>Транспарентност Србија</a:t>
            </a:r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6081713"/>
            <a:ext cx="800100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Иницијативе</a:t>
            </a: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Cyrl-CS"/>
              <a:t>Иницијатива да се уреди кроз подзаконски акт поступак за преговарање</a:t>
            </a:r>
          </a:p>
          <a:p>
            <a:pPr>
              <a:lnSpc>
                <a:spcPct val="90000"/>
              </a:lnSpc>
            </a:pPr>
            <a:r>
              <a:rPr lang="sr-Cyrl-CS"/>
              <a:t>Иницијатива за ограничење вредности пондера за услове плаћања</a:t>
            </a:r>
          </a:p>
          <a:p>
            <a:pPr>
              <a:lnSpc>
                <a:spcPct val="90000"/>
              </a:lnSpc>
            </a:pPr>
            <a:r>
              <a:rPr lang="sr-Cyrl-CS"/>
              <a:t>Иницијатива у вези са ревизијом јавних набавки у раду Државне ревизорске институције</a:t>
            </a:r>
          </a:p>
          <a:p>
            <a:pPr>
              <a:lnSpc>
                <a:spcPct val="90000"/>
              </a:lnSpc>
            </a:pPr>
            <a:r>
              <a:rPr lang="sr-Cyrl-CS"/>
              <a:t>Иницијатива за измену буџетских прописа на основу налаза из извештаја ДРИ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Иницијативе</a:t>
            </a: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CS" sz="2800"/>
              <a:t>Иницијатива понуђачима да прате објављене податке о поступцима са преговарањем без објављивања</a:t>
            </a:r>
          </a:p>
          <a:p>
            <a:r>
              <a:rPr lang="sr-Cyrl-CS" sz="2800"/>
              <a:t>Иницијатива за измену рока застарелости</a:t>
            </a:r>
          </a:p>
          <a:p>
            <a:r>
              <a:rPr lang="sr-Cyrl-CS" sz="2800"/>
              <a:t>Иницијатива за објављивање одлука Комисије за заштиту права</a:t>
            </a:r>
          </a:p>
          <a:p>
            <a:r>
              <a:rPr lang="sr-Cyrl-CS" sz="2800"/>
              <a:t>Иницијатива за предлагање чланова Комисије</a:t>
            </a:r>
          </a:p>
          <a:p>
            <a:r>
              <a:rPr lang="sr-Cyrl-CS" sz="2800"/>
              <a:t>Иницијатива за разматрање налаза ДРИ у Одбору за финансије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sr-Latn-CS" sz="4400"/>
          </a:p>
          <a:p>
            <a:pPr>
              <a:buFont typeface="Wingdings" pitchFamily="2" charset="2"/>
              <a:buNone/>
            </a:pPr>
            <a:endParaRPr lang="sr-Latn-CS" sz="4400"/>
          </a:p>
          <a:p>
            <a:pPr>
              <a:buFont typeface="Wingdings" pitchFamily="2" charset="2"/>
              <a:buNone/>
            </a:pPr>
            <a:r>
              <a:rPr lang="sr-Latn-CS" sz="4400"/>
              <a:t>                </a:t>
            </a:r>
            <a:r>
              <a:rPr lang="sr-Cyrl-CS" sz="4400"/>
              <a:t>Хвала на пажњи!</a:t>
            </a:r>
            <a:endParaRPr lang="en-US"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Анализа подзаконских аката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Cyrl-CS"/>
              <a:t>Министарство финансија донело 9 подзаконских аката у законском року (јул 2009)</a:t>
            </a:r>
          </a:p>
          <a:p>
            <a:pPr>
              <a:lnSpc>
                <a:spcPct val="90000"/>
              </a:lnSpc>
            </a:pPr>
            <a:r>
              <a:rPr lang="sr-Cyrl-CS"/>
              <a:t>ТС у анализи уочила слабости појединих решења у Правилницима и дала препоруке Министарству финансија за њихову измену или допуну</a:t>
            </a:r>
          </a:p>
          <a:p>
            <a:pPr>
              <a:lnSpc>
                <a:spcPct val="90000"/>
              </a:lnSpc>
            </a:pPr>
            <a:r>
              <a:rPr lang="sr-Cyrl-CS"/>
              <a:t>Министарство изразило спремност на сарадњу у погледу ових налаза и препорука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Пракса поверљивих набавки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CS" altLang="zh-CN"/>
              <a:t>Упућено на адресе 8 институција </a:t>
            </a:r>
            <a:endParaRPr lang="en-US" altLang="zh-CN">
              <a:ea typeface="宋体" charset="-122"/>
            </a:endParaRPr>
          </a:p>
          <a:p>
            <a:r>
              <a:rPr lang="en-US" altLang="zh-CN">
                <a:ea typeface="宋体" charset="-122"/>
              </a:rPr>
              <a:t>6 </a:t>
            </a:r>
            <a:r>
              <a:rPr lang="sr-Cyrl-CS" altLang="zh-CN"/>
              <a:t>поступило по захтеву у законом предвиђеном року, 1 после изјављене жалбе и 1 поступак по жалби је у току. </a:t>
            </a:r>
            <a:endParaRPr lang="en-US" altLang="zh-CN">
              <a:ea typeface="宋体" charset="-122"/>
            </a:endParaRPr>
          </a:p>
          <a:p>
            <a:r>
              <a:rPr lang="sr-Cyrl-CS" altLang="zh-CN"/>
              <a:t>МУП поступили по жалби</a:t>
            </a:r>
          </a:p>
          <a:p>
            <a:r>
              <a:rPr lang="sr-Cyrl-CS" altLang="zh-CN"/>
              <a:t>БИА, СМИП, МОС, Управа Царина, Телеком, ЕПС</a:t>
            </a:r>
          </a:p>
          <a:p>
            <a:r>
              <a:rPr lang="sr-Cyrl-CS" altLang="zh-CN"/>
              <a:t>Изјављене жалбе: ЈП Железнице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Поверљиве набавке по институцијама</a:t>
            </a:r>
            <a:endParaRPr lang="en-US" sz="400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600" b="1">
                <a:ea typeface="宋体" charset="-122"/>
              </a:rPr>
              <a:t>1.</a:t>
            </a:r>
            <a:r>
              <a:rPr lang="sr-Cyrl-CS" altLang="zh-CN" sz="1600" b="1"/>
              <a:t> МУП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r-Cyrl-CS" altLang="zh-CN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altLang="zh-CN" sz="1600" b="1"/>
              <a:t>Закључени уговори о јавним набавкама добара: </a:t>
            </a:r>
            <a:r>
              <a:rPr lang="de-DE" altLang="zh-CN" sz="1600">
                <a:ea typeface="宋体" charset="-122"/>
              </a:rPr>
              <a:t>2008  1.294.907.205,85</a:t>
            </a:r>
            <a:r>
              <a:rPr lang="sr-Cyrl-CS" altLang="zh-CN" sz="16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altLang="zh-CN" sz="1600">
                <a:ea typeface="宋体" charset="-122"/>
              </a:rPr>
              <a:t>2009  390.664.575,28</a:t>
            </a:r>
            <a:endParaRPr lang="en-US" altLang="zh-CN" sz="1600">
              <a:ea typeface="宋体" charset="-12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r-Cyrl-CS" altLang="zh-CN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600" b="1">
                <a:ea typeface="宋体" charset="-122"/>
              </a:rPr>
              <a:t>2. </a:t>
            </a:r>
            <a:r>
              <a:rPr lang="sr-Cyrl-CS" altLang="zh-CN" sz="1600" b="1"/>
              <a:t>БИА</a:t>
            </a:r>
            <a:endParaRPr lang="en-US" altLang="zh-CN" sz="1600">
              <a:ea typeface="宋体" charset="-12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600">
                <a:ea typeface="宋体" charset="-122"/>
              </a:rPr>
              <a:t>2008.  </a:t>
            </a:r>
            <a:endParaRPr lang="sr-Cyrl-CS" altLang="zh-CN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altLang="zh-CN" sz="1600"/>
              <a:t>Добра </a:t>
            </a:r>
            <a:r>
              <a:rPr lang="en-US" altLang="zh-CN" sz="1600">
                <a:ea typeface="宋体" charset="-122"/>
              </a:rPr>
              <a:t>- 338.890.244,63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altLang="zh-CN" sz="1600"/>
              <a:t>Радови </a:t>
            </a:r>
            <a:r>
              <a:rPr lang="en-US" altLang="zh-CN" sz="1600">
                <a:ea typeface="宋体" charset="-122"/>
              </a:rPr>
              <a:t>-  59.569.374,96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altLang="zh-CN" sz="1600"/>
              <a:t>Услуге</a:t>
            </a:r>
            <a:r>
              <a:rPr lang="en-US" altLang="zh-CN" sz="1600">
                <a:ea typeface="宋体" charset="-122"/>
              </a:rPr>
              <a:t> - 161.168.323,96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r-Cyrl-CS" altLang="zh-CN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600">
                <a:ea typeface="宋体" charset="-122"/>
              </a:rPr>
              <a:t>06.01.2009- 30.09.2009</a:t>
            </a:r>
            <a:endParaRPr lang="sr-Cyrl-CS" altLang="zh-CN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altLang="zh-CN" sz="1600"/>
              <a:t>Добра</a:t>
            </a:r>
            <a:r>
              <a:rPr lang="en-US" altLang="zh-CN" sz="1600">
                <a:ea typeface="宋体" charset="-122"/>
              </a:rPr>
              <a:t> – 102.271.710,01</a:t>
            </a:r>
            <a:endParaRPr lang="sr-Cyrl-CS" altLang="zh-CN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altLang="zh-CN" sz="1600"/>
              <a:t>Радови</a:t>
            </a:r>
            <a:r>
              <a:rPr lang="en-US" altLang="zh-CN" sz="1600">
                <a:ea typeface="宋体" charset="-122"/>
              </a:rPr>
              <a:t>-  2.490.257,23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altLang="zh-CN" sz="1600"/>
              <a:t>Услуге</a:t>
            </a:r>
            <a:r>
              <a:rPr lang="en-US" altLang="zh-CN" sz="1600">
                <a:ea typeface="宋体" charset="-122"/>
              </a:rPr>
              <a:t> – 86.461.311,05</a:t>
            </a:r>
            <a:endParaRPr lang="en-US" altLang="zh-CN" sz="1600" b="1">
              <a:ea typeface="宋体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Поверљиве набавке по институцијама</a:t>
            </a:r>
            <a:endParaRPr lang="en-US" sz="400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600" b="1">
                <a:ea typeface="宋体" charset="-122"/>
              </a:rPr>
              <a:t>3.</a:t>
            </a:r>
            <a:r>
              <a:rPr lang="en-US" altLang="zh-CN" sz="1600">
                <a:ea typeface="宋体" charset="-122"/>
              </a:rPr>
              <a:t> </a:t>
            </a:r>
            <a:r>
              <a:rPr lang="sr-Cyrl-CS" altLang="zh-CN" sz="1600"/>
              <a:t>Министарство спољних послова</a:t>
            </a:r>
            <a:endParaRPr lang="en-US" altLang="zh-CN" sz="1600">
              <a:ea typeface="宋体" charset="-12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600">
                <a:ea typeface="宋体" charset="-122"/>
              </a:rPr>
              <a:t>2008 – 170.000.000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600">
                <a:ea typeface="宋体" charset="-122"/>
              </a:rPr>
              <a:t>2009 -  </a:t>
            </a:r>
            <a:r>
              <a:rPr lang="sr-Cyrl-CS" altLang="zh-CN" sz="1600"/>
              <a:t>није вршило набавке у првој половини године</a:t>
            </a:r>
            <a:endParaRPr lang="en-US" altLang="zh-CN" sz="1600" b="1">
              <a:ea typeface="宋体" charset="-12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r-Cyrl-CS" altLang="zh-CN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600" b="1">
                <a:ea typeface="宋体" charset="-122"/>
              </a:rPr>
              <a:t>4. </a:t>
            </a:r>
            <a:r>
              <a:rPr lang="sr-Cyrl-CS" altLang="zh-CN" sz="1600" b="1"/>
              <a:t>Министарство одбране</a:t>
            </a:r>
            <a:r>
              <a:rPr lang="en-US" altLang="zh-CN" sz="1600" b="1">
                <a:ea typeface="宋体" charset="-122"/>
              </a:rPr>
              <a:t> </a:t>
            </a:r>
            <a:endParaRPr lang="en-US" altLang="zh-CN" sz="1600">
              <a:ea typeface="宋体" charset="-12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600">
                <a:ea typeface="宋体" charset="-122"/>
              </a:rPr>
              <a:t>2008- 3.209.803.341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600">
                <a:ea typeface="宋体" charset="-122"/>
              </a:rPr>
              <a:t>2009 – 3.489.962.817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r-Cyrl-CS" altLang="zh-CN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altLang="zh-CN" sz="1600"/>
              <a:t>Од тога до ступања на снагу новог закона</a:t>
            </a:r>
            <a:r>
              <a:rPr lang="en-US" altLang="zh-CN" sz="1600">
                <a:ea typeface="宋体" charset="-122"/>
              </a:rPr>
              <a:t> 1.363.329,05</a:t>
            </a:r>
            <a:endParaRPr lang="sr-Cyrl-CS" altLang="zh-CN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altLang="zh-CN" sz="1600"/>
              <a:t>Након ступања на снагу новог закона</a:t>
            </a:r>
            <a:r>
              <a:rPr lang="de-DE" altLang="zh-CN" sz="1600">
                <a:ea typeface="宋体" charset="-122"/>
              </a:rPr>
              <a:t> 2.126.633.761</a:t>
            </a:r>
            <a:endParaRPr lang="de-DE" altLang="zh-CN" sz="1600" b="1">
              <a:ea typeface="宋体" charset="-12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r-Cyrl-CS" altLang="zh-CN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altLang="zh-CN" sz="1600" b="1"/>
              <a:t>5. Управа царина</a:t>
            </a:r>
            <a:endParaRPr lang="de-DE" altLang="zh-CN" sz="1600">
              <a:ea typeface="宋体" charset="-12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altLang="zh-CN" sz="1600">
                <a:ea typeface="宋体" charset="-122"/>
              </a:rPr>
              <a:t>2008- 8.078.145.26 (</a:t>
            </a:r>
            <a:r>
              <a:rPr lang="sr-Cyrl-CS" altLang="zh-CN" sz="1600"/>
              <a:t>добра</a:t>
            </a:r>
            <a:r>
              <a:rPr lang="de-DE" altLang="zh-CN" sz="1600">
                <a:ea typeface="宋体" charset="-122"/>
              </a:rPr>
              <a:t>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altLang="zh-CN" sz="1600"/>
              <a:t>Нису спроводили набавке по осталим тачкама захтева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r-Cyrl-CS" altLang="zh-CN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altLang="zh-CN" sz="1600" b="1">
                <a:ea typeface="宋体" charset="-122"/>
              </a:rPr>
              <a:t>6. </a:t>
            </a:r>
            <a:r>
              <a:rPr lang="sr-Cyrl-CS" altLang="zh-CN" sz="1600" b="1"/>
              <a:t>Телеком Србија</a:t>
            </a:r>
            <a:r>
              <a:rPr lang="de-DE" altLang="zh-CN" sz="1600" b="1">
                <a:ea typeface="宋体" charset="-122"/>
              </a:rPr>
              <a:t> </a:t>
            </a:r>
            <a:r>
              <a:rPr lang="sr-Cyrl-CS" altLang="zh-CN" sz="1600" b="1"/>
              <a:t>и 7. ЕПС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altLang="zh-CN" sz="1600"/>
              <a:t>Нису вршене набавке по овом основу</a:t>
            </a:r>
            <a:endParaRPr lang="en-US" sz="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Подзаконски акти поверљиве набавке</a:t>
            </a:r>
            <a:endParaRPr lang="en-US" sz="400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sz="2800"/>
              <a:t>Запажања:</a:t>
            </a:r>
          </a:p>
          <a:p>
            <a:pPr>
              <a:lnSpc>
                <a:spcPct val="80000"/>
              </a:lnSpc>
            </a:pPr>
            <a:r>
              <a:rPr lang="sr-Cyrl-CS" sz="2800"/>
              <a:t>Три уредбе које регулишу поверљиве набавке (за Министарство одбране, Министарство унутрашњих послова и Безбедносно-информативну агенцију) нису у складу са чланом Закона о јавним набавкама који регулише питање поверљивих набавки</a:t>
            </a:r>
          </a:p>
          <a:p>
            <a:pPr>
              <a:lnSpc>
                <a:spcPct val="80000"/>
              </a:lnSpc>
            </a:pPr>
            <a:r>
              <a:rPr lang="sr-Cyrl-CS" sz="2800"/>
              <a:t>Проблем је у томе што се предвиђају апсолутни изузеци по предмету набавке, а по закону би у сваком конкрентном случају требало утврдити постојање разлога који оправдавају поверљивост.</a:t>
            </a:r>
          </a:p>
          <a:p>
            <a:pPr>
              <a:lnSpc>
                <a:spcPct val="80000"/>
              </a:lnSpc>
            </a:pPr>
            <a:r>
              <a:rPr lang="sr-Cyrl-CS" sz="2800"/>
              <a:t>Упућена иницијатива за оцену законитости Уставном суду, која још није разматрана.</a:t>
            </a:r>
            <a:endParaRPr 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Потреба за допуном буџетских и других прописа</a:t>
            </a:r>
            <a:endParaRPr lang="en-US" sz="400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CS"/>
              <a:t>Јасноћа представљања јавних набавки кроз припрему и извршење буџета</a:t>
            </a:r>
          </a:p>
          <a:p>
            <a:r>
              <a:rPr lang="sr-Cyrl-CS"/>
              <a:t>Потреба за допуном прекршајног законодавства</a:t>
            </a:r>
          </a:p>
          <a:p>
            <a:r>
              <a:rPr lang="sr-Cyrl-CS"/>
              <a:t>Потреба за разматрањем извештаја независних медија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Интерни акти наручилаца</a:t>
            </a: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CS"/>
              <a:t>Мали број наручилаца има интерне акте којима регулише јавне набавке</a:t>
            </a:r>
          </a:p>
          <a:p>
            <a:r>
              <a:rPr lang="sr-Cyrl-CS"/>
              <a:t>Раније донети акти који уређују набавке мале вредности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/>
              <a:t>Избор Републичке комисије за заштиту права</a:t>
            </a:r>
            <a:endParaRPr lang="en-US" sz="400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CS"/>
              <a:t>Рок јул 2009 </a:t>
            </a:r>
          </a:p>
          <a:p>
            <a:r>
              <a:rPr lang="sr-Cyrl-CS"/>
              <a:t>Влада каснила са предлогом </a:t>
            </a:r>
          </a:p>
          <a:p>
            <a:r>
              <a:rPr lang="sr-Cyrl-CS"/>
              <a:t>У септембру 2009 промене у саставу Комисије на основу старог Закона о јавним набавкама, који је у том моменту био 9 месеци ван снаге</a:t>
            </a:r>
          </a:p>
          <a:p>
            <a:r>
              <a:rPr lang="sr-Cyrl-CS"/>
              <a:t>У фебруару предлог који није био праћен биографијама кандидата, у марту повучен 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1630</TotalTime>
  <Words>500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Garamond</vt:lpstr>
      <vt:lpstr>Times New Roman</vt:lpstr>
      <vt:lpstr>Wingdings</vt:lpstr>
      <vt:lpstr>宋体</vt:lpstr>
      <vt:lpstr>Stream</vt:lpstr>
      <vt:lpstr>Монитогинг спровођења закона и иницијативе (јул 2009 – март 2010)</vt:lpstr>
      <vt:lpstr>Анализа подзаконских аката</vt:lpstr>
      <vt:lpstr>Пракса поверљивих набавки</vt:lpstr>
      <vt:lpstr>Поверљиве набавке по институцијама</vt:lpstr>
      <vt:lpstr>Поверљиве набавке по институцијама</vt:lpstr>
      <vt:lpstr>Подзаконски акти поверљиве набавке</vt:lpstr>
      <vt:lpstr>Потреба за допуном буџетских и других прописа</vt:lpstr>
      <vt:lpstr>Интерни акти наручилаца</vt:lpstr>
      <vt:lpstr>Избор Републичке комисије за заштиту права</vt:lpstr>
      <vt:lpstr>Иницијативе</vt:lpstr>
      <vt:lpstr>Иницијативе</vt:lpstr>
      <vt:lpstr>Slide 12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portala javnih nabavki</dc:title>
  <dc:creator>x4</dc:creator>
  <cp:lastModifiedBy>x4</cp:lastModifiedBy>
  <cp:revision>20</cp:revision>
  <dcterms:created xsi:type="dcterms:W3CDTF">2009-10-13T09:14:52Z</dcterms:created>
  <dcterms:modified xsi:type="dcterms:W3CDTF">2012-02-02T14:57:31Z</dcterms:modified>
</cp:coreProperties>
</file>